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83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2" Type="http://schemas.openxmlformats.org/officeDocument/2006/relationships/image" Target="../media/image9.png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8.xml"/><Relationship Id="rId2" Type="http://schemas.openxmlformats.org/officeDocument/2006/relationships/image" Target="../media/image11.png"/><Relationship Id="rId1" Type="http://schemas.openxmlformats.org/officeDocument/2006/relationships/tags" Target="../tags/tag7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0.xml"/><Relationship Id="rId2" Type="http://schemas.openxmlformats.org/officeDocument/2006/relationships/image" Target="../media/image12.png"/><Relationship Id="rId1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8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0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3.xml"/><Relationship Id="rId2" Type="http://schemas.openxmlformats.org/officeDocument/2006/relationships/image" Target="../media/image9.png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880" b="880"/>
          <a:stretch>
            <a:fillRect/>
          </a:stretch>
        </p:blipFill>
        <p:spPr>
          <a:xfrm>
            <a:off x="617855" y="292100"/>
            <a:ext cx="7908925" cy="60782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60" h="7200">
                <a:moveTo>
                  <a:pt x="0" y="0"/>
                </a:moveTo>
                <a:lnTo>
                  <a:pt x="6960" y="0"/>
                </a:lnTo>
                <a:lnTo>
                  <a:pt x="696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rcRect t="11969"/>
          <a:stretch>
            <a:fillRect/>
          </a:stretch>
        </p:blipFill>
        <p:spPr>
          <a:xfrm>
            <a:off x="983615" y="1203960"/>
            <a:ext cx="10507980" cy="52355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81075" y="4057650"/>
            <a:ext cx="4132580" cy="1932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25295" y="2012315"/>
            <a:ext cx="78803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400"/>
              <a:t>Car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1725295" y="2564765"/>
            <a:ext cx="78803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400"/>
              <a:t>Cat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1725295" y="3086100"/>
            <a:ext cx="78803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400"/>
              <a:t>Bird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3527425" y="1470660"/>
            <a:ext cx="99250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weights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2775" y="4210685"/>
            <a:ext cx="4132580" cy="1932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42280" y="1478915"/>
            <a:ext cx="150368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image vector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340600" y="1478915"/>
            <a:ext cx="67627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bias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9274175" y="1478915"/>
            <a:ext cx="82931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score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878840" y="1520825"/>
            <a:ext cx="859155" cy="2874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22215" y="3914140"/>
            <a:ext cx="2914015" cy="2802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596380" y="3566160"/>
            <a:ext cx="123190" cy="4197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27425" y="3689350"/>
            <a:ext cx="243395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weights matrix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6725920" y="3668395"/>
            <a:ext cx="243395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bias vector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8903970" y="3689350"/>
            <a:ext cx="243395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score vector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945" y="876935"/>
            <a:ext cx="10988040" cy="33032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74750" y="3077210"/>
            <a:ext cx="2733675" cy="10147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zh-CN" altLang="en-US" sz="2000"/>
              <a:t>The car template looks like it records the red car.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8056880" y="3077210"/>
            <a:ext cx="2788920" cy="10147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zh-CN" altLang="en-US" sz="2000"/>
              <a:t>The horse's template appears to record two horse heads.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rcRect l="532" t="15865" r="37203" b="7545"/>
          <a:stretch>
            <a:fillRect/>
          </a:stretch>
        </p:blipFill>
        <p:spPr>
          <a:xfrm>
            <a:off x="170815" y="-45085"/>
            <a:ext cx="9352915" cy="6027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81975" y="3698875"/>
            <a:ext cx="21132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Feature 1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784725" y="376555"/>
            <a:ext cx="178371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Feature 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rcRect l="5714" t="15077" r="39138"/>
          <a:stretch>
            <a:fillRect/>
          </a:stretch>
        </p:blipFill>
        <p:spPr>
          <a:xfrm>
            <a:off x="1213485" y="187325"/>
            <a:ext cx="8872855" cy="7146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13825" y="4242435"/>
            <a:ext cx="122174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Feature 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312410" y="735330"/>
            <a:ext cx="152146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Feature 2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284730" y="485140"/>
            <a:ext cx="165608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Decision Boundary for Cars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621790" y="4312920"/>
            <a:ext cx="165608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Decision Boundary for Ships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410460" y="6071870"/>
            <a:ext cx="276542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Decision Boundary for Cats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" y="548005"/>
            <a:ext cx="10462260" cy="5455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86500" y="3485515"/>
            <a:ext cx="16033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Feature 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45230" y="989330"/>
            <a:ext cx="171577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Feature 2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158875" y="550545"/>
            <a:ext cx="1685925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Decision Boundary for Cars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04520" y="3772535"/>
            <a:ext cx="1685925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Decision Boundary for Ships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280795" y="4736465"/>
            <a:ext cx="246443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Decision Boundary for Cats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7215505" y="1143635"/>
            <a:ext cx="3111500" cy="2385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75805" y="3871595"/>
            <a:ext cx="4144010" cy="1932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7620000" y="3041015"/>
            <a:ext cx="2330450" cy="1221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390" y="309880"/>
            <a:ext cx="4562475" cy="30149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844550"/>
            <a:ext cx="10777690" cy="540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855" y="855980"/>
            <a:ext cx="198818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800"/>
              <a:t>Classifier1</a:t>
            </a:r>
            <a:endParaRPr lang="en-US" altLang="zh-CN" sz="2800"/>
          </a:p>
        </p:txBody>
      </p:sp>
      <p:sp>
        <p:nvSpPr>
          <p:cNvPr id="4" name="文本框 3"/>
          <p:cNvSpPr txBox="1"/>
          <p:nvPr/>
        </p:nvSpPr>
        <p:spPr>
          <a:xfrm>
            <a:off x="8609965" y="1550670"/>
            <a:ext cx="189039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000"/>
              <a:t>Score for car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8633460" y="2261235"/>
            <a:ext cx="176466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000"/>
              <a:t>Score for cat</a:t>
            </a: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8656320" y="3011170"/>
            <a:ext cx="189039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000"/>
              <a:t>Score for ship</a:t>
            </a:r>
            <a:endParaRPr lang="en-US" altLang="zh-CN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30" y="883285"/>
            <a:ext cx="10479778" cy="540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855" y="855980"/>
            <a:ext cx="198818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800"/>
              <a:t>Classifier2</a:t>
            </a:r>
            <a:endParaRPr lang="en-US" altLang="zh-CN" sz="2800"/>
          </a:p>
        </p:txBody>
      </p:sp>
      <p:sp>
        <p:nvSpPr>
          <p:cNvPr id="4" name="文本框 3"/>
          <p:cNvSpPr txBox="1"/>
          <p:nvPr/>
        </p:nvSpPr>
        <p:spPr>
          <a:xfrm>
            <a:off x="8609965" y="1550670"/>
            <a:ext cx="189039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000"/>
              <a:t>Score for car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8633460" y="2261235"/>
            <a:ext cx="176466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000"/>
              <a:t>Score for cat</a:t>
            </a: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8656320" y="3011170"/>
            <a:ext cx="1158240" cy="7067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000"/>
              <a:t>Score for ship</a:t>
            </a:r>
            <a:endParaRPr lang="en-US" altLang="zh-CN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085" y="1419860"/>
            <a:ext cx="4783023" cy="288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645" y="1271905"/>
            <a:ext cx="4986655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40" y="1666240"/>
            <a:ext cx="5038725" cy="31908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6372" t="20195"/>
          <a:stretch>
            <a:fillRect/>
          </a:stretch>
        </p:blipFill>
        <p:spPr>
          <a:xfrm>
            <a:off x="6096000" y="1749425"/>
            <a:ext cx="4585970" cy="32473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5725"/>
          <a:stretch>
            <a:fillRect/>
          </a:stretch>
        </p:blipFill>
        <p:spPr>
          <a:xfrm>
            <a:off x="250825" y="1403350"/>
            <a:ext cx="6344920" cy="4051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57751" t="20690" r="1130" b="12696"/>
          <a:stretch>
            <a:fillRect/>
          </a:stretch>
        </p:blipFill>
        <p:spPr>
          <a:xfrm>
            <a:off x="7002145" y="2241550"/>
            <a:ext cx="4806950" cy="2698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0675" y="224790"/>
            <a:ext cx="6071870" cy="6082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85" y="2063115"/>
            <a:ext cx="3101340" cy="273177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4072255" y="2637790"/>
          <a:ext cx="7089775" cy="2053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370"/>
                <a:gridCol w="1349851"/>
                <a:gridCol w="1349851"/>
                <a:gridCol w="1349851"/>
                <a:gridCol w="1349851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Bird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Cat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Car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Loss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  <a:tr h="798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Classifier1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3.1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-2.6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4.3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?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  <a:tr h="798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Classifier2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?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?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?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?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465" y="1090295"/>
            <a:ext cx="8762365" cy="1020445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 rot="16200000">
            <a:off x="5742305" y="-24765"/>
            <a:ext cx="217170" cy="418338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820795" y="2308225"/>
            <a:ext cx="42024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Data Loss:</a:t>
            </a:r>
            <a:r>
              <a:rPr lang="en-US" altLang="zh-CN"/>
              <a:t> </a:t>
            </a:r>
            <a:r>
              <a:rPr lang="zh-CN" altLang="en-US"/>
              <a:t>This part of the equation represents the model's prediction error on the training set. It measures how well the model fits the data.</a:t>
            </a:r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 rot="16200000">
            <a:off x="9063990" y="1246505"/>
            <a:ext cx="217170" cy="164020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023225" y="2308225"/>
            <a:ext cx="316547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Regularization Loss:</a:t>
            </a:r>
            <a:r>
              <a:rPr lang="zh-CN" altLang="en-US"/>
              <a:t> This term prevents the model from overfitting to the training data by penalizing large weights.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82675" y="1605280"/>
            <a:ext cx="2148205" cy="57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1712595"/>
            <a:ext cx="5270500" cy="3244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30" y="1515745"/>
            <a:ext cx="5293360" cy="39960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1070" y="1671320"/>
            <a:ext cx="1997710" cy="64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103110" y="1473200"/>
            <a:ext cx="2186305" cy="669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578350" y="3763010"/>
            <a:ext cx="1724025" cy="4521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" y="-314325"/>
            <a:ext cx="11944350" cy="7486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2335" y="3858895"/>
            <a:ext cx="506920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400"/>
              <a:t>When x=1, w=0, b=0, we can get: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7592695" y="3490595"/>
            <a:ext cx="10458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1400"/>
              <a:t>functions</a:t>
            </a:r>
            <a:endParaRPr lang="en-US" altLang="zh-CN" sz="1400"/>
          </a:p>
        </p:txBody>
      </p:sp>
      <p:sp>
        <p:nvSpPr>
          <p:cNvPr id="5" name="文本框 4"/>
          <p:cNvSpPr txBox="1"/>
          <p:nvPr/>
        </p:nvSpPr>
        <p:spPr>
          <a:xfrm>
            <a:off x="9226550" y="3490595"/>
            <a:ext cx="12998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1400"/>
              <a:t>derivatives</a:t>
            </a:r>
            <a:endParaRPr lang="en-US" altLang="zh-CN"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乘号 6"/>
          <p:cNvSpPr/>
          <p:nvPr/>
        </p:nvSpPr>
        <p:spPr>
          <a:xfrm>
            <a:off x="5201285" y="3206115"/>
            <a:ext cx="2279650" cy="1483995"/>
          </a:xfrm>
          <a:prstGeom prst="mathMultiply">
            <a:avLst>
              <a:gd name="adj1" fmla="val 19426"/>
            </a:avLst>
          </a:prstGeom>
          <a:gradFill>
            <a:gsLst>
              <a:gs pos="42000">
                <a:srgbClr val="EC5763"/>
              </a:gs>
              <a:gs pos="0">
                <a:srgbClr val="F28F97"/>
              </a:gs>
              <a:gs pos="100000">
                <a:srgbClr val="E51E2E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889250" y="1299210"/>
            <a:ext cx="6371590" cy="77597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Dataset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919730" y="2348230"/>
            <a:ext cx="4104005" cy="6400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 set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7035800" y="2334260"/>
            <a:ext cx="2233295" cy="65786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Test set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505200" y="358838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Tune hyperparameters on the training set, and select hyperparameters on the test set.</a:t>
            </a:r>
            <a:endParaRPr lang="zh-CN" altLang="en-US"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2541905" y="2807970"/>
            <a:ext cx="6371590" cy="77597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Dataset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572385" y="3856990"/>
            <a:ext cx="3366135" cy="6400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 set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7663815" y="3843020"/>
            <a:ext cx="1257935" cy="65786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Test set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938520" y="3857625"/>
            <a:ext cx="1724660" cy="63944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Validation set</a:t>
            </a:r>
            <a:endParaRPr lang="en-US" altLang="zh-CN"/>
          </a:p>
        </p:txBody>
      </p:sp>
      <p:sp>
        <p:nvSpPr>
          <p:cNvPr id="8" name="左大括号 7"/>
          <p:cNvSpPr/>
          <p:nvPr/>
        </p:nvSpPr>
        <p:spPr>
          <a:xfrm rot="5400000">
            <a:off x="5613400" y="-766445"/>
            <a:ext cx="260350" cy="6341745"/>
          </a:xfrm>
          <a:prstGeom prst="leftBrace">
            <a:avLst>
              <a:gd name="adj1" fmla="val 8333"/>
              <a:gd name="adj2" fmla="val 49649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58715" y="16332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All Labeled Data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562735" y="2660015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Validation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919730" y="2660015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4276725" y="2660015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919730" y="393223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Validation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562735" y="393223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4276725" y="393223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1562735" y="510190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2919730" y="510190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4276725" y="510190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Validation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1595120" y="1534795"/>
            <a:ext cx="4038600" cy="60706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All samples not in the test set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2550795" y="1002030"/>
            <a:ext cx="268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3-Fold Validation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335280" y="2779713"/>
            <a:ext cx="140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1st fold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335280" y="4051935"/>
            <a:ext cx="140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2nd fold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335280" y="5221605"/>
            <a:ext cx="140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3rd fold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164070" y="2641283"/>
            <a:ext cx="1942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Validation score for 1st fold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7164070" y="3913505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Validation score for 2nd fold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7164070" y="5083175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Validation score for 3rd fold</a:t>
            </a:r>
            <a:endParaRPr lang="en-US" altLang="zh-CN"/>
          </a:p>
        </p:txBody>
      </p:sp>
      <p:sp>
        <p:nvSpPr>
          <p:cNvPr id="20" name="右大括号 19"/>
          <p:cNvSpPr/>
          <p:nvPr/>
        </p:nvSpPr>
        <p:spPr>
          <a:xfrm>
            <a:off x="9227185" y="2695575"/>
            <a:ext cx="195580" cy="30613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672955" y="3890010"/>
            <a:ext cx="2057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Average of all validation scores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5850890" y="2955925"/>
            <a:ext cx="814070" cy="1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889625" y="4231005"/>
            <a:ext cx="814070" cy="1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5889625" y="5400040"/>
            <a:ext cx="814070" cy="1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939925" y="2395855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Validation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3296920" y="2395855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4653915" y="2395855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296920" y="366807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Validation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939925" y="366807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4653915" y="366807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1939925" y="483774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3296920" y="483774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4653915" y="4837748"/>
            <a:ext cx="1356995" cy="60769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Validation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1972310" y="1270635"/>
            <a:ext cx="4038600" cy="60706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All samples not in the test set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2927985" y="737870"/>
            <a:ext cx="268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3-Fold Validation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291465" y="2407603"/>
            <a:ext cx="140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1st fold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291465" y="3679825"/>
            <a:ext cx="140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2nd fold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91465" y="4849495"/>
            <a:ext cx="140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3rd fold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541260" y="2377123"/>
            <a:ext cx="1942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Validation score for 1st fold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7541260" y="3649345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Validation score for 2nd fold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7541260" y="4819015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Validation score for 3rd fold</a:t>
            </a:r>
            <a:endParaRPr lang="en-US" altLang="zh-CN"/>
          </a:p>
        </p:txBody>
      </p:sp>
      <p:sp>
        <p:nvSpPr>
          <p:cNvPr id="20" name="右大括号 19"/>
          <p:cNvSpPr/>
          <p:nvPr/>
        </p:nvSpPr>
        <p:spPr>
          <a:xfrm>
            <a:off x="9604375" y="2431415"/>
            <a:ext cx="195580" cy="30613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050145" y="3625850"/>
            <a:ext cx="2057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Average of all validation scores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6228080" y="2691765"/>
            <a:ext cx="814070" cy="1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6266815" y="3966845"/>
            <a:ext cx="814070" cy="1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6266815" y="5135880"/>
            <a:ext cx="814070" cy="1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8110" y="2739390"/>
            <a:ext cx="285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shuffled Data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8110" y="3969385"/>
            <a:ext cx="285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shuffled Data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390" y="5145405"/>
            <a:ext cx="285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shuffled Data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1357630"/>
            <a:ext cx="11358245" cy="4784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46885" y="1804670"/>
            <a:ext cx="189992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/>
              <a:t>Raw Data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085080" y="1804670"/>
            <a:ext cx="212217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/>
              <a:t>Mean Removal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629650" y="1804670"/>
            <a:ext cx="221361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/>
              <a:t>Standardization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692150"/>
            <a:ext cx="11518900" cy="5103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56360" y="1131570"/>
            <a:ext cx="22148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/>
              <a:t>Raw Data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055870" y="1131570"/>
            <a:ext cx="22148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/>
              <a:t>Decorrelation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681720" y="1076960"/>
            <a:ext cx="22148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/>
              <a:t>Whitening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264660" y="4822825"/>
            <a:ext cx="36582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The covariance matrix of the data is a diagonal matrix.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8064500" y="4920615"/>
            <a:ext cx="36582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The covariance matrix of the data is a </a:t>
            </a:r>
            <a:r>
              <a:rPr lang="en-US" altLang="zh-CN" sz="1400"/>
              <a:t>identity </a:t>
            </a:r>
            <a:r>
              <a:rPr lang="zh-CN" altLang="en-US" sz="1400"/>
              <a:t>matrix.</a:t>
            </a:r>
            <a:endParaRPr lang="zh-CN" altLang="en-US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077" t="28758" r="1145"/>
          <a:stretch>
            <a:fillRect/>
          </a:stretch>
        </p:blipFill>
        <p:spPr>
          <a:xfrm>
            <a:off x="3063875" y="3596005"/>
            <a:ext cx="6273165" cy="25787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582295"/>
            <a:ext cx="5626100" cy="2749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846580"/>
            <a:ext cx="3587750" cy="294005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4450715" y="3289935"/>
            <a:ext cx="1922145" cy="8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49470" y="2921635"/>
            <a:ext cx="2051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Prediction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01155" y="2785745"/>
            <a:ext cx="3429000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/>
              <a:t>Prediction 1: </a:t>
            </a:r>
            <a:r>
              <a:rPr lang="en-US" altLang="zh-CN">
                <a:solidFill>
                  <a:srgbClr val="FF0000"/>
                </a:solidFill>
              </a:rPr>
              <a:t>Cat</a:t>
            </a:r>
            <a:r>
              <a:rPr lang="en-US" altLang="zh-CN"/>
              <a:t> Dog Car Chair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701155" y="3529965"/>
            <a:ext cx="3429000" cy="368300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/>
              <a:t>Prediction 2: </a:t>
            </a:r>
            <a:r>
              <a:rPr lang="en-US" altLang="zh-CN">
                <a:solidFill>
                  <a:schemeClr val="bg1"/>
                </a:solidFill>
              </a:rPr>
              <a:t>Dog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Cat</a:t>
            </a:r>
            <a:r>
              <a:rPr lang="en-US" altLang="zh-CN"/>
              <a:t> Car Chair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0377170" y="2767965"/>
            <a:ext cx="800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汉仪超粗宋简" panose="02010600000101010101" charset="-122"/>
                <a:ea typeface="汉仪超粗宋简" panose="02010600000101010101" charset="-122"/>
              </a:rPr>
              <a:t>√</a:t>
            </a:r>
            <a:endParaRPr lang="en-US" altLang="zh-CN" sz="2800" b="1">
              <a:solidFill>
                <a:srgbClr val="FF0000"/>
              </a:solidFill>
              <a:latin typeface="汉仪超粗宋简" panose="02010600000101010101" charset="-122"/>
              <a:ea typeface="汉仪超粗宋简" panose="0201060000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87965" y="3430270"/>
            <a:ext cx="800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×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92695" y="2143760"/>
            <a:ext cx="2344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Top-1 Accuracy</a:t>
            </a:r>
            <a:endParaRPr lang="en-US" altLang="zh-CN" sz="2400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846580"/>
            <a:ext cx="3587750" cy="294005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4450715" y="3289935"/>
            <a:ext cx="1922145" cy="8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49470" y="2921635"/>
            <a:ext cx="2051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Prediction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01155" y="2785745"/>
            <a:ext cx="3429000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/>
              <a:t>Prediction 1: </a:t>
            </a:r>
            <a:r>
              <a:rPr lang="en-US" altLang="zh-CN">
                <a:solidFill>
                  <a:srgbClr val="FF0000"/>
                </a:solidFill>
              </a:rPr>
              <a:t>Cat</a:t>
            </a:r>
            <a:r>
              <a:rPr lang="en-US" altLang="zh-CN"/>
              <a:t> Dog Car Chair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701155" y="3529965"/>
            <a:ext cx="3429000" cy="368300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/>
              <a:t>Prediction 2: </a:t>
            </a:r>
            <a:r>
              <a:rPr lang="en-US" altLang="zh-CN">
                <a:solidFill>
                  <a:schemeClr val="bg1"/>
                </a:solidFill>
              </a:rPr>
              <a:t>Dog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Cat</a:t>
            </a:r>
            <a:r>
              <a:rPr lang="en-US" altLang="zh-CN"/>
              <a:t> Car Chair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0377170" y="2767965"/>
            <a:ext cx="800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汉仪超粗宋简" panose="02010600000101010101" charset="-122"/>
                <a:ea typeface="汉仪超粗宋简" panose="02010600000101010101" charset="-122"/>
              </a:rPr>
              <a:t>√</a:t>
            </a:r>
            <a:endParaRPr lang="en-US" altLang="zh-CN" sz="2800" b="1">
              <a:solidFill>
                <a:srgbClr val="FF0000"/>
              </a:solidFill>
              <a:latin typeface="汉仪超粗宋简" panose="02010600000101010101" charset="-122"/>
              <a:ea typeface="汉仪超粗宋简" panose="0201060000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80300" y="2143760"/>
            <a:ext cx="2344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Top-5 Accuracy</a:t>
            </a:r>
            <a:endParaRPr lang="en-US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10403840" y="3429000"/>
            <a:ext cx="800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汉仪超粗宋简" panose="02010600000101010101" charset="-122"/>
                <a:ea typeface="汉仪超粗宋简" panose="02010600000101010101" charset="-122"/>
              </a:rPr>
              <a:t>√</a:t>
            </a:r>
            <a:endParaRPr lang="en-US" altLang="zh-CN" sz="2800" b="1">
              <a:solidFill>
                <a:srgbClr val="FF0000"/>
              </a:solidFill>
              <a:latin typeface="汉仪超粗宋简" panose="02010600000101010101" charset="-122"/>
              <a:ea typeface="汉仪超粗宋简" panose="0201060000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846580"/>
            <a:ext cx="3587750" cy="294005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4450715" y="3289935"/>
            <a:ext cx="1922145" cy="8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305" y="1652905"/>
            <a:ext cx="1555750" cy="328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5925" y="4935855"/>
            <a:ext cx="142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Image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445000" y="2778125"/>
            <a:ext cx="1933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Matrix to vector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095375"/>
            <a:ext cx="6076950" cy="46672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05910" y="2842260"/>
            <a:ext cx="527050" cy="53657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3" idx="3"/>
          </p:cNvCxnSpPr>
          <p:nvPr/>
        </p:nvCxnSpPr>
        <p:spPr>
          <a:xfrm flipV="1">
            <a:off x="4632960" y="3094355"/>
            <a:ext cx="2538730" cy="1651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545" y="1399540"/>
            <a:ext cx="1555750" cy="32829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96885" y="1459865"/>
            <a:ext cx="403860" cy="326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96885" y="267208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Kozuka Gothic Pr6N M" panose="020B0700000000000000" charset="-128"/>
                <a:ea typeface="Kozuka Gothic Pr6N M" panose="020B0700000000000000" charset="-128"/>
              </a:rPr>
              <a:t>?</a:t>
            </a:r>
            <a:endParaRPr lang="en-US" altLang="zh-CN" sz="4000">
              <a:latin typeface="Kozuka Gothic Pr6N M" panose="020B0700000000000000" charset="-128"/>
              <a:ea typeface="Kozuka Gothic Pr6N M" panose="020B0700000000000000" charset="-128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890" y="770890"/>
            <a:ext cx="10007600" cy="4367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36700" y="1315720"/>
            <a:ext cx="997077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zh-CN" altLang="en-US" sz="2400"/>
              <a:t>Task: Assign category labels to the image (car, cat, bird).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119120" y="4599305"/>
            <a:ext cx="181038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400"/>
              <a:t>Image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096000" y="2968625"/>
            <a:ext cx="256603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400"/>
              <a:t>Linear Classifier</a:t>
            </a:r>
            <a:endParaRPr lang="en-US" altLang="zh-CN" sz="2400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rcRect t="11969"/>
          <a:stretch>
            <a:fillRect/>
          </a:stretch>
        </p:blipFill>
        <p:spPr>
          <a:xfrm>
            <a:off x="983615" y="1203960"/>
            <a:ext cx="10507980" cy="52355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81075" y="4057650"/>
            <a:ext cx="4132580" cy="1932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25295" y="2012315"/>
            <a:ext cx="78803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400"/>
              <a:t>Car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1725295" y="2564765"/>
            <a:ext cx="78803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400"/>
              <a:t>Cat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1725295" y="3086100"/>
            <a:ext cx="78803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400"/>
              <a:t>Bird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3527425" y="1470660"/>
            <a:ext cx="99250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weights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2775" y="4210685"/>
            <a:ext cx="4132580" cy="1932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42280" y="1478915"/>
            <a:ext cx="150368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image vector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340600" y="1478915"/>
            <a:ext cx="67627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bias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9274175" y="1478915"/>
            <a:ext cx="82931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score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878840" y="1520825"/>
            <a:ext cx="859155" cy="2874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32890" y="2471420"/>
            <a:ext cx="9380220" cy="63436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VALUE" val="1269*12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162_1*d*1"/>
  <p:tag name="KSO_WM_TEMPLATE_CATEGORY" val="diagram"/>
  <p:tag name="KSO_WM_TEMPLATE_INDEX" val="202131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f048703e71346e59796d1d59a9f226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0331dfdacfa48b78c90a47832c06a6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db4054ed1e2fb800a2"/>
  <p:tag name="KSO_WM_TEMPLATE_ASSEMBLE_GROUPID" val="60656edb4054ed1e2fb800a2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TABLE_ENDDRAG_ORIGIN_RECT" val="558*160"/>
  <p:tag name="TABLE_ENDDRAG_RECT" val="221*225*558*160"/>
</p:tagLst>
</file>

<file path=ppt/tags/tag83.xml><?xml version="1.0" encoding="utf-8"?>
<p:tagLst xmlns:p="http://schemas.openxmlformats.org/presentationml/2006/main">
  <p:tag name="commondata" val="eyJoZGlkIjoiZmFiZDMyYjEwNzZmNTQ3NDY1ZDNjNDQzNGZjMTU5N2EifQ=="/>
  <p:tag name="resource_record_key" val="{&quot;13&quot;:[20481688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2094</Words>
  <Application>WPS 演示</Application>
  <PresentationFormat>宽屏</PresentationFormat>
  <Paragraphs>264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Wingdings</vt:lpstr>
      <vt:lpstr>汉仪超粗宋简</vt:lpstr>
      <vt:lpstr>Kozuka Gothic Pr6N M</vt:lpstr>
      <vt:lpstr>微软雅黑</vt:lpstr>
      <vt:lpstr>Arial Unicode MS</vt:lpstr>
      <vt:lpstr>Calibri</vt:lpstr>
      <vt:lpstr>-apple-system</vt:lpstr>
      <vt:lpstr>SWAstro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Holmes</cp:lastModifiedBy>
  <cp:revision>161</cp:revision>
  <dcterms:created xsi:type="dcterms:W3CDTF">2019-06-19T02:08:00Z</dcterms:created>
  <dcterms:modified xsi:type="dcterms:W3CDTF">2024-10-29T03:07:53Z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EF8764B57EE94D1695BC953DF85AFB10_11</vt:lpwstr>
  </property>
</Properties>
</file>